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77" r:id="rId6"/>
    <p:sldId id="258" r:id="rId7"/>
    <p:sldId id="290" r:id="rId8"/>
    <p:sldId id="264" r:id="rId9"/>
    <p:sldId id="268" r:id="rId10"/>
    <p:sldId id="291" r:id="rId11"/>
    <p:sldId id="292" r:id="rId12"/>
    <p:sldId id="294" r:id="rId13"/>
    <p:sldId id="293" r:id="rId14"/>
    <p:sldId id="295" r:id="rId15"/>
    <p:sldId id="296" r:id="rId16"/>
    <p:sldId id="297" r:id="rId17"/>
    <p:sldId id="298"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7E082-24D3-4F5E-9243-82BCDB19AB28}" v="928" dt="2024-02-24T07:17:19.389"/>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204" autoAdjust="0"/>
  </p:normalViewPr>
  <p:slideViewPr>
    <p:cSldViewPr snapToGrid="0">
      <p:cViewPr varScale="1">
        <p:scale>
          <a:sx n="72" d="100"/>
          <a:sy n="72" d="100"/>
        </p:scale>
        <p:origin x="660"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2/23/2024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ankruptcy-prediction-3pjus9umf33wfzg5d67pue.streamlit.app/" TargetMode="External"/><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pPr algn="ctr"/>
            <a:r>
              <a:rPr lang="en-US" dirty="0"/>
              <a:t>Bankruptcy prevention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78A8-522C-80C9-0D21-76A52E267722}"/>
              </a:ext>
            </a:extLst>
          </p:cNvPr>
          <p:cNvSpPr>
            <a:spLocks noGrp="1"/>
          </p:cNvSpPr>
          <p:nvPr>
            <p:ph type="title"/>
          </p:nvPr>
        </p:nvSpPr>
        <p:spPr>
          <a:xfrm>
            <a:off x="762000" y="332232"/>
            <a:ext cx="10668000" cy="860743"/>
          </a:xfrm>
        </p:spPr>
        <p:txBody>
          <a:bodyPr/>
          <a:lstStyle/>
          <a:p>
            <a:r>
              <a:rPr lang="en-US" dirty="0"/>
              <a:t>Data visualization</a:t>
            </a:r>
          </a:p>
        </p:txBody>
      </p:sp>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3" name="Picture 2" descr="A pie chart with numbers and pie charts">
            <a:extLst>
              <a:ext uri="{FF2B5EF4-FFF2-40B4-BE49-F238E27FC236}">
                <a16:creationId xmlns:a16="http://schemas.microsoft.com/office/drawing/2014/main" id="{6B21D875-56E2-0D21-6581-E93D1E56D566}"/>
              </a:ext>
            </a:extLst>
          </p:cNvPr>
          <p:cNvPicPr>
            <a:picLocks noChangeAspect="1"/>
          </p:cNvPicPr>
          <p:nvPr/>
        </p:nvPicPr>
        <p:blipFill>
          <a:blip r:embed="rId2"/>
          <a:stretch>
            <a:fillRect/>
          </a:stretch>
        </p:blipFill>
        <p:spPr>
          <a:xfrm>
            <a:off x="926172" y="1081627"/>
            <a:ext cx="5825169" cy="2955088"/>
          </a:xfrm>
          <a:prstGeom prst="rect">
            <a:avLst/>
          </a:prstGeom>
        </p:spPr>
      </p:pic>
      <p:pic>
        <p:nvPicPr>
          <p:cNvPr id="9" name="Picture 8" descr="A graph with red and blue dots&#10;&#10;Description automatically generated">
            <a:extLst>
              <a:ext uri="{FF2B5EF4-FFF2-40B4-BE49-F238E27FC236}">
                <a16:creationId xmlns:a16="http://schemas.microsoft.com/office/drawing/2014/main" id="{CA203BE2-243E-5BFD-3753-D0A893B154D5}"/>
              </a:ext>
            </a:extLst>
          </p:cNvPr>
          <p:cNvPicPr>
            <a:picLocks noChangeAspect="1"/>
          </p:cNvPicPr>
          <p:nvPr/>
        </p:nvPicPr>
        <p:blipFill>
          <a:blip r:embed="rId3"/>
          <a:stretch>
            <a:fillRect/>
          </a:stretch>
        </p:blipFill>
        <p:spPr>
          <a:xfrm>
            <a:off x="5093467" y="3268631"/>
            <a:ext cx="6332220" cy="3084816"/>
          </a:xfrm>
          <a:prstGeom prst="rect">
            <a:avLst/>
          </a:prstGeom>
        </p:spPr>
      </p:pic>
    </p:spTree>
    <p:extLst>
      <p:ext uri="{BB962C8B-B14F-4D97-AF65-F5344CB8AC3E}">
        <p14:creationId xmlns:p14="http://schemas.microsoft.com/office/powerpoint/2010/main" val="303218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8" name="Title 7">
            <a:extLst>
              <a:ext uri="{FF2B5EF4-FFF2-40B4-BE49-F238E27FC236}">
                <a16:creationId xmlns:a16="http://schemas.microsoft.com/office/drawing/2014/main" id="{4B0AA57A-DA62-39C0-9D2A-3A54C6647AF9}"/>
              </a:ext>
            </a:extLst>
          </p:cNvPr>
          <p:cNvSpPr>
            <a:spLocks noGrp="1"/>
          </p:cNvSpPr>
          <p:nvPr>
            <p:ph type="title"/>
          </p:nvPr>
        </p:nvSpPr>
        <p:spPr>
          <a:xfrm>
            <a:off x="762000" y="335396"/>
            <a:ext cx="10668000" cy="750468"/>
          </a:xfrm>
        </p:spPr>
        <p:txBody>
          <a:bodyPr>
            <a:normAutofit/>
          </a:bodyPr>
          <a:lstStyle/>
          <a:p>
            <a:r>
              <a:rPr lang="en-US" dirty="0"/>
              <a:t>Model evaluation</a:t>
            </a:r>
          </a:p>
        </p:txBody>
      </p:sp>
      <p:pic>
        <p:nvPicPr>
          <p:cNvPr id="10" name="Picture 9" descr="A screenshot of a computer code&#10;&#10;Description automatically generated">
            <a:extLst>
              <a:ext uri="{FF2B5EF4-FFF2-40B4-BE49-F238E27FC236}">
                <a16:creationId xmlns:a16="http://schemas.microsoft.com/office/drawing/2014/main" id="{D86D565E-8B84-02F5-C4E0-8FB4310DFFB3}"/>
              </a:ext>
            </a:extLst>
          </p:cNvPr>
          <p:cNvPicPr>
            <a:picLocks noChangeAspect="1"/>
          </p:cNvPicPr>
          <p:nvPr/>
        </p:nvPicPr>
        <p:blipFill>
          <a:blip r:embed="rId2"/>
          <a:stretch>
            <a:fillRect/>
          </a:stretch>
        </p:blipFill>
        <p:spPr>
          <a:xfrm>
            <a:off x="2374330" y="1133386"/>
            <a:ext cx="7658998" cy="3441041"/>
          </a:xfrm>
          <a:prstGeom prst="rect">
            <a:avLst/>
          </a:prstGeom>
        </p:spPr>
      </p:pic>
      <p:sp>
        <p:nvSpPr>
          <p:cNvPr id="11" name="TextBox 10">
            <a:extLst>
              <a:ext uri="{FF2B5EF4-FFF2-40B4-BE49-F238E27FC236}">
                <a16:creationId xmlns:a16="http://schemas.microsoft.com/office/drawing/2014/main" id="{6A14CE08-C3E0-0605-9784-68FBF0596D0F}"/>
              </a:ext>
            </a:extLst>
          </p:cNvPr>
          <p:cNvSpPr txBox="1"/>
          <p:nvPr/>
        </p:nvSpPr>
        <p:spPr>
          <a:xfrm>
            <a:off x="684954" y="4675903"/>
            <a:ext cx="1081826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By evaluating each model against ( Accuracy ,P recision,Recall,F1 score ) for </a:t>
            </a:r>
            <a:r>
              <a:rPr lang="en-US" sz="2000" dirty="0">
                <a:ea typeface="+mn-lt"/>
                <a:cs typeface="+mn-lt"/>
              </a:rPr>
              <a:t>obtaining optimal predicting algorithm.</a:t>
            </a:r>
          </a:p>
          <a:p>
            <a:endParaRPr lang="en-US" sz="2000" dirty="0"/>
          </a:p>
          <a:p>
            <a:pPr marL="285750" indent="-285750">
              <a:buFont typeface="Arial"/>
              <a:buChar char="•"/>
            </a:pPr>
            <a:r>
              <a:rPr lang="en-US" sz="2000" dirty="0"/>
              <a:t>Performing </a:t>
            </a:r>
            <a:r>
              <a:rPr lang="en-US" sz="2000" dirty="0" err="1"/>
              <a:t>GridSearchCV</a:t>
            </a:r>
            <a:r>
              <a:rPr lang="en-US" sz="2000" dirty="0"/>
              <a:t> for optimal parameter tuning to each model algorithm.</a:t>
            </a:r>
          </a:p>
        </p:txBody>
      </p:sp>
    </p:spTree>
    <p:extLst>
      <p:ext uri="{BB962C8B-B14F-4D97-AF65-F5344CB8AC3E}">
        <p14:creationId xmlns:p14="http://schemas.microsoft.com/office/powerpoint/2010/main" val="258380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8" name="Title 7">
            <a:extLst>
              <a:ext uri="{FF2B5EF4-FFF2-40B4-BE49-F238E27FC236}">
                <a16:creationId xmlns:a16="http://schemas.microsoft.com/office/drawing/2014/main" id="{4B0AA57A-DA62-39C0-9D2A-3A54C6647AF9}"/>
              </a:ext>
            </a:extLst>
          </p:cNvPr>
          <p:cNvSpPr>
            <a:spLocks noGrp="1"/>
          </p:cNvSpPr>
          <p:nvPr>
            <p:ph type="title"/>
          </p:nvPr>
        </p:nvSpPr>
        <p:spPr>
          <a:xfrm>
            <a:off x="762000" y="335396"/>
            <a:ext cx="10668000" cy="750468"/>
          </a:xfrm>
        </p:spPr>
        <p:txBody>
          <a:bodyPr>
            <a:noAutofit/>
          </a:bodyPr>
          <a:lstStyle/>
          <a:p>
            <a:r>
              <a:rPr lang="en-US" sz="3600" dirty="0"/>
              <a:t>Logistic Regression Model evaluation </a:t>
            </a:r>
          </a:p>
        </p:txBody>
      </p:sp>
      <p:pic>
        <p:nvPicPr>
          <p:cNvPr id="3" name="Picture 2" descr="A screenshot of a computer program&#10;&#10;Description automatically generated">
            <a:extLst>
              <a:ext uri="{FF2B5EF4-FFF2-40B4-BE49-F238E27FC236}">
                <a16:creationId xmlns:a16="http://schemas.microsoft.com/office/drawing/2014/main" id="{0E3CF36A-59F5-F422-21DB-7E7D2BCB2A4C}"/>
              </a:ext>
            </a:extLst>
          </p:cNvPr>
          <p:cNvPicPr>
            <a:picLocks noChangeAspect="1"/>
          </p:cNvPicPr>
          <p:nvPr/>
        </p:nvPicPr>
        <p:blipFill>
          <a:blip r:embed="rId2"/>
          <a:stretch>
            <a:fillRect/>
          </a:stretch>
        </p:blipFill>
        <p:spPr>
          <a:xfrm>
            <a:off x="888191" y="1471561"/>
            <a:ext cx="4770591" cy="4031226"/>
          </a:xfrm>
          <a:prstGeom prst="rect">
            <a:avLst/>
          </a:prstGeom>
        </p:spPr>
      </p:pic>
      <p:pic>
        <p:nvPicPr>
          <p:cNvPr id="5" name="Picture 4" descr="A graph of a logit model&#10;&#10;Description automatically generated">
            <a:extLst>
              <a:ext uri="{FF2B5EF4-FFF2-40B4-BE49-F238E27FC236}">
                <a16:creationId xmlns:a16="http://schemas.microsoft.com/office/drawing/2014/main" id="{B61CDEFF-AAF7-BFB2-A7CE-5B2E02CBF08F}"/>
              </a:ext>
            </a:extLst>
          </p:cNvPr>
          <p:cNvPicPr>
            <a:picLocks noChangeAspect="1"/>
          </p:cNvPicPr>
          <p:nvPr/>
        </p:nvPicPr>
        <p:blipFill>
          <a:blip r:embed="rId3"/>
          <a:stretch>
            <a:fillRect/>
          </a:stretch>
        </p:blipFill>
        <p:spPr>
          <a:xfrm>
            <a:off x="6248810" y="1462907"/>
            <a:ext cx="5544575" cy="4038703"/>
          </a:xfrm>
          <a:prstGeom prst="rect">
            <a:avLst/>
          </a:prstGeom>
        </p:spPr>
      </p:pic>
    </p:spTree>
    <p:extLst>
      <p:ext uri="{BB962C8B-B14F-4D97-AF65-F5344CB8AC3E}">
        <p14:creationId xmlns:p14="http://schemas.microsoft.com/office/powerpoint/2010/main" val="3554238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8" name="Title 7">
            <a:extLst>
              <a:ext uri="{FF2B5EF4-FFF2-40B4-BE49-F238E27FC236}">
                <a16:creationId xmlns:a16="http://schemas.microsoft.com/office/drawing/2014/main" id="{4B0AA57A-DA62-39C0-9D2A-3A54C6647AF9}"/>
              </a:ext>
            </a:extLst>
          </p:cNvPr>
          <p:cNvSpPr>
            <a:spLocks noGrp="1"/>
          </p:cNvSpPr>
          <p:nvPr>
            <p:ph type="title"/>
          </p:nvPr>
        </p:nvSpPr>
        <p:spPr>
          <a:xfrm>
            <a:off x="762000" y="335396"/>
            <a:ext cx="10668000" cy="750468"/>
          </a:xfrm>
        </p:spPr>
        <p:txBody>
          <a:bodyPr>
            <a:noAutofit/>
          </a:bodyPr>
          <a:lstStyle/>
          <a:p>
            <a:r>
              <a:rPr lang="en-US" sz="3600" dirty="0"/>
              <a:t>Deployment</a:t>
            </a:r>
          </a:p>
        </p:txBody>
      </p:sp>
      <p:pic>
        <p:nvPicPr>
          <p:cNvPr id="2" name="Picture 1" descr="A screenshot of a computer&#10;&#10;Description automatically generated">
            <a:extLst>
              <a:ext uri="{FF2B5EF4-FFF2-40B4-BE49-F238E27FC236}">
                <a16:creationId xmlns:a16="http://schemas.microsoft.com/office/drawing/2014/main" id="{024FFC6D-BD30-46E1-47D8-25A95FD089FF}"/>
              </a:ext>
            </a:extLst>
          </p:cNvPr>
          <p:cNvPicPr>
            <a:picLocks noChangeAspect="1"/>
          </p:cNvPicPr>
          <p:nvPr/>
        </p:nvPicPr>
        <p:blipFill>
          <a:blip r:embed="rId2"/>
          <a:stretch>
            <a:fillRect/>
          </a:stretch>
        </p:blipFill>
        <p:spPr>
          <a:xfrm>
            <a:off x="2173364" y="1092679"/>
            <a:ext cx="7618327" cy="4529023"/>
          </a:xfrm>
          <a:prstGeom prst="rect">
            <a:avLst/>
          </a:prstGeom>
        </p:spPr>
      </p:pic>
      <p:sp>
        <p:nvSpPr>
          <p:cNvPr id="6" name="TextBox 5">
            <a:extLst>
              <a:ext uri="{FF2B5EF4-FFF2-40B4-BE49-F238E27FC236}">
                <a16:creationId xmlns:a16="http://schemas.microsoft.com/office/drawing/2014/main" id="{0ABC6D20-7DC2-4FE4-A628-93590FE8D7C8}"/>
              </a:ext>
            </a:extLst>
          </p:cNvPr>
          <p:cNvSpPr txBox="1"/>
          <p:nvPr/>
        </p:nvSpPr>
        <p:spPr>
          <a:xfrm>
            <a:off x="1462057" y="5815811"/>
            <a:ext cx="94357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ea typeface="+mn-lt"/>
                <a:cs typeface="+mn-lt"/>
                <a:hlinkClick r:id="rId3"/>
              </a:rPr>
              <a:t>Bankruptcy Prediction Global Deployment( Link )</a:t>
            </a:r>
            <a:r>
              <a:rPr lang="en-US" sz="1600" b="1" dirty="0">
                <a:ea typeface="+mn-lt"/>
                <a:cs typeface="+mn-lt"/>
              </a:rPr>
              <a:t> </a:t>
            </a:r>
            <a:endParaRPr lang="en-US" sz="1600" b="1" dirty="0"/>
          </a:p>
        </p:txBody>
      </p:sp>
    </p:spTree>
    <p:extLst>
      <p:ext uri="{BB962C8B-B14F-4D97-AF65-F5344CB8AC3E}">
        <p14:creationId xmlns:p14="http://schemas.microsoft.com/office/powerpoint/2010/main" val="3707500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8" name="Title 7">
            <a:extLst>
              <a:ext uri="{FF2B5EF4-FFF2-40B4-BE49-F238E27FC236}">
                <a16:creationId xmlns:a16="http://schemas.microsoft.com/office/drawing/2014/main" id="{4B0AA57A-DA62-39C0-9D2A-3A54C6647AF9}"/>
              </a:ext>
            </a:extLst>
          </p:cNvPr>
          <p:cNvSpPr>
            <a:spLocks noGrp="1"/>
          </p:cNvSpPr>
          <p:nvPr>
            <p:ph type="title"/>
          </p:nvPr>
        </p:nvSpPr>
        <p:spPr>
          <a:xfrm>
            <a:off x="762000" y="335396"/>
            <a:ext cx="10668000" cy="750468"/>
          </a:xfrm>
        </p:spPr>
        <p:txBody>
          <a:bodyPr>
            <a:noAutofit/>
          </a:bodyPr>
          <a:lstStyle/>
          <a:p>
            <a:r>
              <a:rPr lang="en-US" sz="3600" dirty="0"/>
              <a:t>Challenges</a:t>
            </a:r>
            <a:br>
              <a:rPr lang="en-US" sz="3600" dirty="0"/>
            </a:br>
            <a:endParaRPr lang="en-US" sz="3600" dirty="0"/>
          </a:p>
        </p:txBody>
      </p:sp>
      <p:sp>
        <p:nvSpPr>
          <p:cNvPr id="3" name="TextBox 2">
            <a:extLst>
              <a:ext uri="{FF2B5EF4-FFF2-40B4-BE49-F238E27FC236}">
                <a16:creationId xmlns:a16="http://schemas.microsoft.com/office/drawing/2014/main" id="{CEE2F47B-9020-006D-11D5-DA9BF8D50799}"/>
              </a:ext>
            </a:extLst>
          </p:cNvPr>
          <p:cNvSpPr txBox="1"/>
          <p:nvPr/>
        </p:nvSpPr>
        <p:spPr>
          <a:xfrm>
            <a:off x="1019754" y="1806070"/>
            <a:ext cx="1054155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Data Quality:</a:t>
            </a:r>
            <a:r>
              <a:rPr lang="en-US" dirty="0"/>
              <a:t> Often, bankruptcy prediction relies on financial data, which can be noisy or incomplete. Ensuring data quality through thorough preprocessing and validation is crucial.</a:t>
            </a:r>
          </a:p>
          <a:p>
            <a:endParaRPr lang="en-US"/>
          </a:p>
          <a:p>
            <a:r>
              <a:rPr lang="en-US" sz="2000" b="1" dirty="0"/>
              <a:t>Data Transformation:</a:t>
            </a:r>
            <a:r>
              <a:rPr lang="en-US" dirty="0"/>
              <a:t> </a:t>
            </a:r>
            <a:r>
              <a:rPr lang="en-US" dirty="0">
                <a:ea typeface="+mn-lt"/>
                <a:cs typeface="+mn-lt"/>
              </a:rPr>
              <a:t>Removing </a:t>
            </a:r>
            <a:r>
              <a:rPr lang="en-US" dirty="0" err="1">
                <a:ea typeface="+mn-lt"/>
                <a:cs typeface="+mn-lt"/>
              </a:rPr>
              <a:t>symbols,commas</a:t>
            </a:r>
            <a:r>
              <a:rPr lang="en-US" dirty="0">
                <a:ea typeface="+mn-lt"/>
                <a:cs typeface="+mn-lt"/>
              </a:rPr>
              <a:t>, tokens, from characters except alphabets from 'class'  dependent feature variable . Automatic Transformation Operation ,as if any newly entered data is other than '</a:t>
            </a:r>
            <a:r>
              <a:rPr lang="en-US" dirty="0" err="1">
                <a:ea typeface="+mn-lt"/>
                <a:cs typeface="+mn-lt"/>
              </a:rPr>
              <a:t>nonbankruptcy</a:t>
            </a:r>
            <a:r>
              <a:rPr lang="en-US" dirty="0">
                <a:ea typeface="+mn-lt"/>
                <a:cs typeface="+mn-lt"/>
              </a:rPr>
              <a:t>', 'bankruptcy'</a:t>
            </a:r>
          </a:p>
          <a:p>
            <a:endParaRPr lang="en-US" dirty="0"/>
          </a:p>
          <a:p>
            <a:r>
              <a:rPr lang="en-US" sz="2000" b="1" dirty="0">
                <a:ea typeface="+mn-lt"/>
                <a:cs typeface="+mn-lt"/>
              </a:rPr>
              <a:t>Feature engineering:</a:t>
            </a:r>
            <a:r>
              <a:rPr lang="en-US" dirty="0">
                <a:ea typeface="+mn-lt"/>
                <a:cs typeface="+mn-lt"/>
              </a:rPr>
              <a:t> We standardized the data and recognized the significance of characteristics in order to obtain more precision. </a:t>
            </a:r>
          </a:p>
          <a:p>
            <a:endParaRPr lang="en-US" dirty="0"/>
          </a:p>
          <a:p>
            <a:pPr algn="l"/>
            <a:r>
              <a:rPr lang="en-US" sz="2000" b="1" dirty="0"/>
              <a:t>Model Selection: </a:t>
            </a:r>
            <a:r>
              <a:rPr lang="en-US" dirty="0"/>
              <a:t>The most difficult task was choosing the best model with the highest accuracy rate in order to achieve good deployment precision.</a:t>
            </a:r>
          </a:p>
        </p:txBody>
      </p:sp>
    </p:spTree>
    <p:extLst>
      <p:ext uri="{BB962C8B-B14F-4D97-AF65-F5344CB8AC3E}">
        <p14:creationId xmlns:p14="http://schemas.microsoft.com/office/powerpoint/2010/main" val="348747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8" name="Title 7">
            <a:extLst>
              <a:ext uri="{FF2B5EF4-FFF2-40B4-BE49-F238E27FC236}">
                <a16:creationId xmlns:a16="http://schemas.microsoft.com/office/drawing/2014/main" id="{4B0AA57A-DA62-39C0-9D2A-3A54C6647AF9}"/>
              </a:ext>
            </a:extLst>
          </p:cNvPr>
          <p:cNvSpPr>
            <a:spLocks noGrp="1"/>
          </p:cNvSpPr>
          <p:nvPr>
            <p:ph type="title"/>
          </p:nvPr>
        </p:nvSpPr>
        <p:spPr>
          <a:xfrm>
            <a:off x="762000" y="335396"/>
            <a:ext cx="10668000" cy="5772048"/>
          </a:xfrm>
        </p:spPr>
        <p:txBody>
          <a:bodyPr>
            <a:noAutofit/>
          </a:bodyPr>
          <a:lstStyle/>
          <a:p>
            <a:pPr algn="ctr"/>
            <a:br>
              <a:rPr lang="en-US" sz="3600" dirty="0"/>
            </a:br>
            <a:br>
              <a:rPr lang="en-US" sz="3600" dirty="0"/>
            </a:br>
            <a:br>
              <a:rPr lang="en-US" sz="3600" dirty="0"/>
            </a:br>
            <a:br>
              <a:rPr lang="en-US" sz="3600" dirty="0"/>
            </a:br>
            <a:br>
              <a:rPr lang="en-US" sz="3600" dirty="0"/>
            </a:br>
            <a:r>
              <a:rPr lang="en-US" sz="3600" dirty="0"/>
              <a:t>Thank you </a:t>
            </a:r>
            <a:br>
              <a:rPr lang="en-US" sz="3600" dirty="0"/>
            </a:br>
            <a:endParaRPr lang="en-US" sz="3600" dirty="0"/>
          </a:p>
        </p:txBody>
      </p:sp>
    </p:spTree>
    <p:extLst>
      <p:ext uri="{BB962C8B-B14F-4D97-AF65-F5344CB8AC3E}">
        <p14:creationId xmlns:p14="http://schemas.microsoft.com/office/powerpoint/2010/main" val="1145143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417116" y="397566"/>
            <a:ext cx="6343650" cy="752289"/>
          </a:xfrm>
        </p:spPr>
        <p:txBody>
          <a:bodyPr>
            <a:normAutofit/>
          </a:bodyPr>
          <a:lstStyle/>
          <a:p>
            <a:r>
              <a:rPr lang="en-US" dirty="0"/>
              <a:t>Group Members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857070" y="1352344"/>
            <a:ext cx="6338887" cy="3603969"/>
          </a:xfrm>
        </p:spPr>
        <p:txBody>
          <a:bodyPr>
            <a:normAutofit fontScale="92500"/>
          </a:bodyPr>
          <a:lstStyle/>
          <a:p>
            <a:pPr marL="342900" indent="-342900" algn="just">
              <a:buFont typeface="Arial" panose="020B0604020202020204" pitchFamily="34" charset="0"/>
              <a:buChar char="•"/>
            </a:pPr>
            <a:r>
              <a:rPr lang="en-US" dirty="0"/>
              <a:t>Mr. Sanket Nandurkar</a:t>
            </a:r>
          </a:p>
          <a:p>
            <a:pPr marL="342900" indent="-342900" algn="just">
              <a:buFont typeface="Arial" panose="020B0604020202020204" pitchFamily="34" charset="0"/>
              <a:buChar char="•"/>
            </a:pPr>
            <a:r>
              <a:rPr lang="en-US" dirty="0"/>
              <a:t>Mr. Sushil Saini</a:t>
            </a:r>
          </a:p>
          <a:p>
            <a:pPr marL="342900" indent="-342900" algn="just">
              <a:buFont typeface="Arial" panose="020B0604020202020204" pitchFamily="34" charset="0"/>
              <a:buChar char="•"/>
            </a:pPr>
            <a:r>
              <a:rPr lang="en-US" dirty="0"/>
              <a:t>Ms. Sona Sebastian</a:t>
            </a:r>
          </a:p>
          <a:p>
            <a:pPr marL="342900" indent="-342900" algn="just">
              <a:buFont typeface="Arial" panose="020B0604020202020204" pitchFamily="34" charset="0"/>
              <a:buChar char="•"/>
            </a:pPr>
            <a:r>
              <a:rPr lang="en-US" dirty="0"/>
              <a:t>Ms. Aparna Patode</a:t>
            </a:r>
          </a:p>
          <a:p>
            <a:pPr marL="342900" indent="-342900" algn="just">
              <a:buFont typeface="Arial" panose="020B0604020202020204" pitchFamily="34" charset="0"/>
              <a:buChar char="•"/>
            </a:pPr>
            <a:r>
              <a:rPr lang="en-US" dirty="0"/>
              <a:t>Mr. Venkata Prasad</a:t>
            </a:r>
          </a:p>
          <a:p>
            <a:pPr marL="342900" indent="-342900" algn="just">
              <a:buFont typeface="Arial" panose="020B0604020202020204" pitchFamily="34" charset="0"/>
              <a:buChar char="•"/>
            </a:pPr>
            <a:r>
              <a:rPr lang="en-US" dirty="0"/>
              <a:t>Mr. Tirumala Chowdari</a:t>
            </a:r>
          </a:p>
          <a:p>
            <a:pPr marL="342900" indent="-342900" algn="just">
              <a:buFont typeface="Arial" panose="020B0604020202020204" pitchFamily="34" charset="0"/>
              <a:buChar char="•"/>
            </a:pPr>
            <a:r>
              <a:rPr lang="en-US" dirty="0"/>
              <a:t>Mr. Saurabh Khawal</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160955" y="153889"/>
            <a:ext cx="7265541" cy="607434"/>
          </a:xfrm>
        </p:spPr>
        <p:txBody>
          <a:bodyPr>
            <a:normAutofit fontScale="90000"/>
          </a:bodyPr>
          <a:lstStyle/>
          <a:p>
            <a:r>
              <a:rPr lang="en-US" dirty="0"/>
              <a:t> objective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5BAA1A-FEDA-693F-C036-6065344F55ED}"/>
              </a:ext>
            </a:extLst>
          </p:cNvPr>
          <p:cNvSpPr txBox="1"/>
          <p:nvPr/>
        </p:nvSpPr>
        <p:spPr>
          <a:xfrm>
            <a:off x="4262504" y="929172"/>
            <a:ext cx="7712780" cy="544706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solidFill>
                  <a:schemeClr val="bg1"/>
                </a:solidFill>
              </a:rPr>
              <a:t>The business objective is to create a classification model to predict whether a company will go bankrupt on based on features.</a:t>
            </a:r>
          </a:p>
          <a:p>
            <a:pPr marL="285750" indent="-285750">
              <a:lnSpc>
                <a:spcPct val="150000"/>
              </a:lnSpc>
              <a:buFont typeface="Arial"/>
              <a:buChar char="•"/>
            </a:pPr>
            <a:r>
              <a:rPr lang="en-US" dirty="0">
                <a:solidFill>
                  <a:schemeClr val="bg1"/>
                </a:solidFill>
              </a:rPr>
              <a:t>To predict the likelihood of a company going bankrupt based on provided features:</a:t>
            </a:r>
            <a:br>
              <a:rPr lang="en-US" dirty="0">
                <a:solidFill>
                  <a:schemeClr val="bg1"/>
                </a:solidFill>
              </a:rPr>
            </a:br>
            <a:r>
              <a:rPr lang="en-US" b="1" dirty="0">
                <a:solidFill>
                  <a:schemeClr val="bg1"/>
                </a:solidFill>
              </a:rPr>
              <a:t>industrial risk, management risk, financial flexibility, credibility, competitiveness, operating risk and class.</a:t>
            </a:r>
          </a:p>
          <a:p>
            <a:pPr marL="285750" indent="-285750">
              <a:lnSpc>
                <a:spcPct val="150000"/>
              </a:lnSpc>
              <a:buFont typeface="Arial" panose="020B0604020202020204" pitchFamily="34" charset="0"/>
              <a:buChar char="•"/>
            </a:pPr>
            <a:r>
              <a:rPr lang="en-US" dirty="0">
                <a:solidFill>
                  <a:schemeClr val="bg1"/>
                </a:solidFill>
              </a:rPr>
              <a:t>Promote sustainable business practice by identifying and addressing financial vulnerabilities early in the business cycle.</a:t>
            </a:r>
          </a:p>
          <a:p>
            <a:pPr marL="285750" indent="-285750">
              <a:lnSpc>
                <a:spcPct val="150000"/>
              </a:lnSpc>
              <a:buFont typeface="Arial" panose="020B0604020202020204" pitchFamily="34" charset="0"/>
              <a:buChar char="•"/>
            </a:pPr>
            <a:r>
              <a:rPr lang="en-US" dirty="0">
                <a:solidFill>
                  <a:schemeClr val="bg1"/>
                </a:solidFill>
              </a:rPr>
              <a:t>Assist Businesses in maintaining a healthy financial position and ensuring long-term stability by preventing bankruptcy.</a:t>
            </a:r>
          </a:p>
          <a:p>
            <a:pPr marL="285750" indent="-285750">
              <a:lnSpc>
                <a:spcPct val="150000"/>
              </a:lnSpc>
              <a:buFont typeface="Arial" panose="020B0604020202020204" pitchFamily="34" charset="0"/>
              <a:buChar char="•"/>
            </a:pPr>
            <a:r>
              <a:rPr lang="en-US" dirty="0">
                <a:solidFill>
                  <a:schemeClr val="bg1"/>
                </a:solidFill>
              </a:rPr>
              <a:t>Provide businesses with data driven insights to facilitate informed decision making related to financial strategies and resources allocation.</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90355" y="140328"/>
            <a:ext cx="6594768" cy="636104"/>
          </a:xfrm>
        </p:spPr>
        <p:txBody>
          <a:bodyPr>
            <a:normAutofit fontScale="90000"/>
          </a:bodyPr>
          <a:lstStyle/>
          <a:p>
            <a:r>
              <a:rPr lang="en-US" dirty="0"/>
              <a:t>Introduction</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098672-1D6D-ADF6-79A5-8395318B86C5}"/>
              </a:ext>
            </a:extLst>
          </p:cNvPr>
          <p:cNvSpPr txBox="1"/>
          <p:nvPr/>
        </p:nvSpPr>
        <p:spPr>
          <a:xfrm>
            <a:off x="4492488" y="1391478"/>
            <a:ext cx="7460974" cy="46160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Predictive modeling for “Bankruptcy Risk”. In the dynamic landscape of today’s business world, companies face numerous challenges. one of the most critical being the risk of bankruptcy. The ability to predict and prevent financial distress is paramount for sustaining a healthy business.</a:t>
            </a: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In this rapidly evolving environment, understanding the early signs of potential bankruptcy can mean the difference between a thriving enterprise and financial crisis. Today, we are excited to share our insights into a cutting-edge solution: predictive modeling.</a:t>
            </a:r>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64436" y="195919"/>
            <a:ext cx="7255564" cy="614636"/>
          </a:xfrm>
        </p:spPr>
        <p:txBody>
          <a:bodyPr>
            <a:normAutofit fontScale="90000"/>
          </a:bodyPr>
          <a:lstStyle/>
          <a:p>
            <a:r>
              <a:rPr lang="en-US" dirty="0"/>
              <a:t>Project architecture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616226" y="1283322"/>
            <a:ext cx="7255563" cy="3474208"/>
          </a:xfrm>
        </p:spPr>
        <p:txBody>
          <a:bodyPr vert="horz" lIns="91440" tIns="45720" rIns="91440" bIns="45720" rtlCol="0" anchor="t">
            <a:normAutofit fontScale="92500" lnSpcReduction="20000"/>
          </a:bodyPr>
          <a:lstStyle/>
          <a:p>
            <a:pPr marL="285750" indent="-285750">
              <a:lnSpc>
                <a:spcPct val="150000"/>
              </a:lnSpc>
              <a:buFont typeface="Arial" panose="020B0604020202020204" pitchFamily="34" charset="0"/>
              <a:buChar char="•"/>
            </a:pPr>
            <a:r>
              <a:rPr lang="en-US" dirty="0"/>
              <a:t>Understanding the Business problem</a:t>
            </a:r>
          </a:p>
          <a:p>
            <a:pPr marL="285750" indent="-285750">
              <a:lnSpc>
                <a:spcPct val="150000"/>
              </a:lnSpc>
              <a:buFont typeface="Arial" panose="020B0604020202020204" pitchFamily="34" charset="0"/>
              <a:buChar char="•"/>
            </a:pPr>
            <a:r>
              <a:rPr lang="en-US" dirty="0"/>
              <a:t>Dataset understanding</a:t>
            </a:r>
          </a:p>
          <a:p>
            <a:pPr marL="285750" indent="-285750">
              <a:lnSpc>
                <a:spcPct val="150000"/>
              </a:lnSpc>
              <a:buFont typeface="Arial" panose="020B0604020202020204" pitchFamily="34" charset="0"/>
              <a:buChar char="•"/>
            </a:pPr>
            <a:r>
              <a:rPr lang="en-US" dirty="0"/>
              <a:t>EDA Process</a:t>
            </a:r>
          </a:p>
          <a:p>
            <a:pPr marL="285750" indent="-285750">
              <a:lnSpc>
                <a:spcPct val="150000"/>
              </a:lnSpc>
              <a:buFont typeface="Arial" panose="020B0604020202020204" pitchFamily="34" charset="0"/>
              <a:buChar char="•"/>
            </a:pPr>
            <a:r>
              <a:rPr lang="en-US" dirty="0"/>
              <a:t>Model Building </a:t>
            </a:r>
          </a:p>
          <a:p>
            <a:pPr marL="285750" indent="-285750">
              <a:lnSpc>
                <a:spcPct val="150000"/>
              </a:lnSpc>
              <a:buFont typeface="Arial" panose="020B0604020202020204" pitchFamily="34" charset="0"/>
              <a:buChar char="•"/>
            </a:pPr>
            <a:r>
              <a:rPr lang="en-US" dirty="0"/>
              <a:t>Model  Evaluation</a:t>
            </a:r>
          </a:p>
          <a:p>
            <a:pPr marL="285750" indent="-285750">
              <a:lnSpc>
                <a:spcPct val="150000"/>
              </a:lnSpc>
              <a:buFont typeface="Arial" panose="020B0604020202020204" pitchFamily="34" charset="0"/>
              <a:buChar char="•"/>
            </a:pPr>
            <a:r>
              <a:rPr lang="en-US" dirty="0"/>
              <a:t>Model Selection</a:t>
            </a:r>
          </a:p>
          <a:p>
            <a:pPr marL="285750" indent="-285750">
              <a:lnSpc>
                <a:spcPct val="150000"/>
              </a:lnSpc>
              <a:buFont typeface="Arial" panose="020B0604020202020204" pitchFamily="34" charset="0"/>
              <a:buChar char="•"/>
            </a:pPr>
            <a:r>
              <a:rPr lang="en-US" dirty="0"/>
              <a:t>Deployment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60918" y="231914"/>
            <a:ext cx="9389288" cy="694149"/>
          </a:xfrm>
        </p:spPr>
        <p:txBody>
          <a:bodyPr>
            <a:normAutofit fontScale="90000"/>
          </a:bodyPr>
          <a:lstStyle/>
          <a:p>
            <a:r>
              <a:rPr lang="en-US" dirty="0"/>
              <a:t>Data insights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360918" y="1042229"/>
            <a:ext cx="10254284" cy="5314121"/>
          </a:xfrm>
        </p:spPr>
        <p:txBody>
          <a:bodyPr vert="horz" lIns="91440" tIns="45720" rIns="91440" bIns="45720" rtlCol="0" anchor="t">
            <a:normAutofit/>
          </a:bodyPr>
          <a:lstStyle/>
          <a:p>
            <a:pPr marL="285750" indent="-285750">
              <a:buFont typeface="Arial" panose="020B0604020202020204" pitchFamily="34" charset="0"/>
              <a:buChar char="•"/>
            </a:pPr>
            <a:r>
              <a:rPr lang="en-US" sz="1800" dirty="0"/>
              <a:t>Dataset contains 250 rows &amp; 7 columns.</a:t>
            </a:r>
          </a:p>
          <a:p>
            <a:pPr marL="285750" indent="-285750">
              <a:buFont typeface="Arial" panose="020B0604020202020204" pitchFamily="34" charset="0"/>
              <a:buChar char="•"/>
            </a:pPr>
            <a:r>
              <a:rPr lang="en-US" sz="1800" dirty="0"/>
              <a:t>Dataset containing 7 columns which are industrial risk, management risk, financial flexibility, credibility, competitiveness, operating risk are (float64 datatype) and class column (object datatype).</a:t>
            </a:r>
          </a:p>
          <a:p>
            <a:pPr marL="285750" indent="-285750">
              <a:buFont typeface="Arial" panose="020B0604020202020204" pitchFamily="34" charset="0"/>
              <a:buChar char="•"/>
            </a:pPr>
            <a:r>
              <a:rPr lang="en-US" sz="1800" dirty="0"/>
              <a:t>There are</a:t>
            </a:r>
            <a:r>
              <a:rPr lang="en-US" dirty="0"/>
              <a:t> zero</a:t>
            </a:r>
            <a:r>
              <a:rPr lang="en-US" sz="1800" dirty="0"/>
              <a:t> </a:t>
            </a:r>
            <a:r>
              <a:rPr lang="en-US" dirty="0"/>
              <a:t>null</a:t>
            </a:r>
            <a:r>
              <a:rPr lang="en-US" sz="1800" dirty="0"/>
              <a:t> </a:t>
            </a:r>
            <a:r>
              <a:rPr lang="en-US" dirty="0"/>
              <a:t>values and</a:t>
            </a:r>
            <a:r>
              <a:rPr lang="en-US" sz="1800" dirty="0"/>
              <a:t> </a:t>
            </a:r>
            <a:r>
              <a:rPr lang="en-US" dirty="0"/>
              <a:t>zero missing</a:t>
            </a:r>
            <a:r>
              <a:rPr lang="en-US" sz="1800" dirty="0"/>
              <a:t> values.</a:t>
            </a:r>
          </a:p>
          <a:p>
            <a:pPr marL="285750" indent="-285750">
              <a:buFont typeface="Arial" panose="020B0604020202020204" pitchFamily="34" charset="0"/>
              <a:buChar char="•"/>
            </a:pPr>
            <a:r>
              <a:rPr lang="en-US" sz="1800" dirty="0"/>
              <a:t>There are 147 duplicates values. Duplicates values were retained to preserve the original dataset’s integrity and prevent loss of valuable information during analysis.</a:t>
            </a:r>
          </a:p>
          <a:p>
            <a:pPr marL="285750" indent="-285750">
              <a:buFont typeface="Arial" panose="020B0604020202020204" pitchFamily="34" charset="0"/>
              <a:buChar char="•"/>
            </a:pPr>
            <a:r>
              <a:rPr lang="en-US" sz="1800" dirty="0"/>
              <a:t> These describe provide a comprehensive overview of the risk landscape for the companies in our dataset.</a:t>
            </a:r>
          </a:p>
          <a:p>
            <a:pPr marL="285750" indent="-285750">
              <a:buFont typeface="Arial" panose="020B0604020202020204" pitchFamily="34" charset="0"/>
              <a:buChar char="•"/>
            </a:pPr>
            <a:r>
              <a:rPr lang="en-US" sz="1800" dirty="0"/>
              <a:t>Correlation coefficients can provide insights into how different features are related.</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F298-DF6B-F150-0167-CBFD563A9138}"/>
              </a:ext>
            </a:extLst>
          </p:cNvPr>
          <p:cNvSpPr>
            <a:spLocks noGrp="1"/>
          </p:cNvSpPr>
          <p:nvPr>
            <p:ph type="title"/>
          </p:nvPr>
        </p:nvSpPr>
        <p:spPr/>
        <p:txBody>
          <a:bodyPr/>
          <a:lstStyle/>
          <a:p>
            <a:r>
              <a:rPr lang="en-US" sz="4000" dirty="0">
                <a:solidFill>
                  <a:schemeClr val="accent1">
                    <a:lumMod val="75000"/>
                  </a:schemeClr>
                </a:solidFill>
              </a:rPr>
              <a:t>Data Transformation</a:t>
            </a:r>
            <a:endParaRPr lang="en-US" sz="4000">
              <a:solidFill>
                <a:schemeClr val="accent1">
                  <a:lumMod val="75000"/>
                </a:schemeClr>
              </a:solidFill>
            </a:endParaRPr>
          </a:p>
          <a:p>
            <a:endParaRPr lang="en-US" sz="7200" dirty="0"/>
          </a:p>
        </p:txBody>
      </p:sp>
      <p:pic>
        <p:nvPicPr>
          <p:cNvPr id="6" name="Content Placeholder 5" descr="A screen shot of a computer code&#10;&#10;Description automatically generated">
            <a:extLst>
              <a:ext uri="{FF2B5EF4-FFF2-40B4-BE49-F238E27FC236}">
                <a16:creationId xmlns:a16="http://schemas.microsoft.com/office/drawing/2014/main" id="{310EC442-9021-24A5-6472-C8537752254A}"/>
              </a:ext>
            </a:extLst>
          </p:cNvPr>
          <p:cNvPicPr>
            <a:picLocks noGrp="1" noChangeAspect="1"/>
          </p:cNvPicPr>
          <p:nvPr>
            <p:ph sz="half" idx="14"/>
          </p:nvPr>
        </p:nvPicPr>
        <p:blipFill>
          <a:blip r:embed="rId2"/>
          <a:stretch>
            <a:fillRect/>
          </a:stretch>
        </p:blipFill>
        <p:spPr>
          <a:xfrm>
            <a:off x="4932412" y="2250866"/>
            <a:ext cx="5373829" cy="2668587"/>
          </a:xfrm>
        </p:spPr>
      </p:pic>
      <p:sp>
        <p:nvSpPr>
          <p:cNvPr id="3" name="Slide Number Placeholder 2">
            <a:extLst>
              <a:ext uri="{FF2B5EF4-FFF2-40B4-BE49-F238E27FC236}">
                <a16:creationId xmlns:a16="http://schemas.microsoft.com/office/drawing/2014/main" id="{2F50E640-3255-36AB-4385-3C582BFA8F70}"/>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4" name="Content Placeholder 13" descr="A screenshot of a computer code&#10;&#10;Description automatically generated">
            <a:extLst>
              <a:ext uri="{FF2B5EF4-FFF2-40B4-BE49-F238E27FC236}">
                <a16:creationId xmlns:a16="http://schemas.microsoft.com/office/drawing/2014/main" id="{5F3AC9F2-AAE6-CFB5-C79B-D7AC119D60B0}"/>
              </a:ext>
            </a:extLst>
          </p:cNvPr>
          <p:cNvPicPr>
            <a:picLocks noGrp="1" noChangeAspect="1"/>
          </p:cNvPicPr>
          <p:nvPr>
            <p:ph sz="half" idx="4294967295"/>
          </p:nvPr>
        </p:nvPicPr>
        <p:blipFill>
          <a:blip r:embed="rId3"/>
          <a:stretch>
            <a:fillRect/>
          </a:stretch>
        </p:blipFill>
        <p:spPr>
          <a:xfrm>
            <a:off x="4931434" y="4970463"/>
            <a:ext cx="6096000" cy="1390650"/>
          </a:xfrm>
        </p:spPr>
      </p:pic>
    </p:spTree>
    <p:extLst>
      <p:ext uri="{BB962C8B-B14F-4D97-AF65-F5344CB8AC3E}">
        <p14:creationId xmlns:p14="http://schemas.microsoft.com/office/powerpoint/2010/main" val="1030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78A8-522C-80C9-0D21-76A52E267722}"/>
              </a:ext>
            </a:extLst>
          </p:cNvPr>
          <p:cNvSpPr>
            <a:spLocks noGrp="1"/>
          </p:cNvSpPr>
          <p:nvPr>
            <p:ph type="title"/>
          </p:nvPr>
        </p:nvSpPr>
        <p:spPr>
          <a:xfrm>
            <a:off x="762000" y="332232"/>
            <a:ext cx="10668000" cy="860743"/>
          </a:xfrm>
        </p:spPr>
        <p:txBody>
          <a:bodyPr/>
          <a:lstStyle/>
          <a:p>
            <a:r>
              <a:rPr lang="en-US" dirty="0"/>
              <a:t>Data visualization</a:t>
            </a:r>
          </a:p>
        </p:txBody>
      </p:sp>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descr="A screenshot of a graph&#10;&#10;Description automatically generated">
            <a:extLst>
              <a:ext uri="{FF2B5EF4-FFF2-40B4-BE49-F238E27FC236}">
                <a16:creationId xmlns:a16="http://schemas.microsoft.com/office/drawing/2014/main" id="{5EAFC546-3A43-24FF-BF6A-2618A396B9E9}"/>
              </a:ext>
            </a:extLst>
          </p:cNvPr>
          <p:cNvPicPr>
            <a:picLocks noChangeAspect="1"/>
          </p:cNvPicPr>
          <p:nvPr/>
        </p:nvPicPr>
        <p:blipFill>
          <a:blip r:embed="rId2"/>
          <a:stretch>
            <a:fillRect/>
          </a:stretch>
        </p:blipFill>
        <p:spPr>
          <a:xfrm>
            <a:off x="874953" y="1710690"/>
            <a:ext cx="4832684" cy="4206240"/>
          </a:xfrm>
          <a:prstGeom prst="rect">
            <a:avLst/>
          </a:prstGeom>
        </p:spPr>
      </p:pic>
      <p:pic>
        <p:nvPicPr>
          <p:cNvPr id="7" name="Picture 6">
            <a:extLst>
              <a:ext uri="{FF2B5EF4-FFF2-40B4-BE49-F238E27FC236}">
                <a16:creationId xmlns:a16="http://schemas.microsoft.com/office/drawing/2014/main" id="{2B4CE6E3-7C17-352E-55A1-2C40A6F52911}"/>
              </a:ext>
            </a:extLst>
          </p:cNvPr>
          <p:cNvPicPr>
            <a:picLocks noChangeAspect="1"/>
          </p:cNvPicPr>
          <p:nvPr/>
        </p:nvPicPr>
        <p:blipFill>
          <a:blip r:embed="rId3"/>
          <a:stretch>
            <a:fillRect/>
          </a:stretch>
        </p:blipFill>
        <p:spPr>
          <a:xfrm>
            <a:off x="6096000" y="1293181"/>
            <a:ext cx="4632960" cy="2579998"/>
          </a:xfrm>
          <a:prstGeom prst="rect">
            <a:avLst/>
          </a:prstGeom>
        </p:spPr>
      </p:pic>
      <p:pic>
        <p:nvPicPr>
          <p:cNvPr id="8" name="Picture 7">
            <a:extLst>
              <a:ext uri="{FF2B5EF4-FFF2-40B4-BE49-F238E27FC236}">
                <a16:creationId xmlns:a16="http://schemas.microsoft.com/office/drawing/2014/main" id="{0DEC89B6-1B4C-805E-78DD-E5BE5283DDB1}"/>
              </a:ext>
            </a:extLst>
          </p:cNvPr>
          <p:cNvPicPr>
            <a:picLocks noChangeAspect="1"/>
          </p:cNvPicPr>
          <p:nvPr/>
        </p:nvPicPr>
        <p:blipFill>
          <a:blip r:embed="rId4"/>
          <a:stretch>
            <a:fillRect/>
          </a:stretch>
        </p:blipFill>
        <p:spPr>
          <a:xfrm>
            <a:off x="6096000" y="3998281"/>
            <a:ext cx="4640580" cy="2353218"/>
          </a:xfrm>
          <a:prstGeom prst="rect">
            <a:avLst/>
          </a:prstGeom>
        </p:spPr>
      </p:pic>
    </p:spTree>
    <p:extLst>
      <p:ext uri="{BB962C8B-B14F-4D97-AF65-F5344CB8AC3E}">
        <p14:creationId xmlns:p14="http://schemas.microsoft.com/office/powerpoint/2010/main" val="60532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78A8-522C-80C9-0D21-76A52E267722}"/>
              </a:ext>
            </a:extLst>
          </p:cNvPr>
          <p:cNvSpPr>
            <a:spLocks noGrp="1"/>
          </p:cNvSpPr>
          <p:nvPr>
            <p:ph type="title"/>
          </p:nvPr>
        </p:nvSpPr>
        <p:spPr>
          <a:xfrm>
            <a:off x="762000" y="332232"/>
            <a:ext cx="10668000" cy="860743"/>
          </a:xfrm>
        </p:spPr>
        <p:txBody>
          <a:bodyPr/>
          <a:lstStyle/>
          <a:p>
            <a:r>
              <a:rPr lang="en-US" dirty="0"/>
              <a:t>Data visualization</a:t>
            </a:r>
          </a:p>
        </p:txBody>
      </p:sp>
      <p:sp>
        <p:nvSpPr>
          <p:cNvPr id="4" name="Slide Number Placeholder 3">
            <a:extLst>
              <a:ext uri="{FF2B5EF4-FFF2-40B4-BE49-F238E27FC236}">
                <a16:creationId xmlns:a16="http://schemas.microsoft.com/office/drawing/2014/main" id="{20364866-B6C2-E084-E290-68CD2F0D9248}"/>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3" name="Picture 2">
            <a:extLst>
              <a:ext uri="{FF2B5EF4-FFF2-40B4-BE49-F238E27FC236}">
                <a16:creationId xmlns:a16="http://schemas.microsoft.com/office/drawing/2014/main" id="{F02DC970-9D77-1F9A-6DBF-8F92E9786FF2}"/>
              </a:ext>
            </a:extLst>
          </p:cNvPr>
          <p:cNvPicPr>
            <a:picLocks noChangeAspect="1"/>
          </p:cNvPicPr>
          <p:nvPr/>
        </p:nvPicPr>
        <p:blipFill>
          <a:blip r:embed="rId2"/>
          <a:stretch>
            <a:fillRect/>
          </a:stretch>
        </p:blipFill>
        <p:spPr>
          <a:xfrm>
            <a:off x="510540" y="1195197"/>
            <a:ext cx="5471160" cy="2699767"/>
          </a:xfrm>
          <a:prstGeom prst="rect">
            <a:avLst/>
          </a:prstGeom>
        </p:spPr>
      </p:pic>
      <p:pic>
        <p:nvPicPr>
          <p:cNvPr id="5" name="Picture 4">
            <a:extLst>
              <a:ext uri="{FF2B5EF4-FFF2-40B4-BE49-F238E27FC236}">
                <a16:creationId xmlns:a16="http://schemas.microsoft.com/office/drawing/2014/main" id="{6C7CE117-F487-4138-8AB9-A4C370A1AA4D}"/>
              </a:ext>
            </a:extLst>
          </p:cNvPr>
          <p:cNvPicPr>
            <a:picLocks noChangeAspect="1"/>
          </p:cNvPicPr>
          <p:nvPr/>
        </p:nvPicPr>
        <p:blipFill>
          <a:blip r:embed="rId3"/>
          <a:stretch>
            <a:fillRect/>
          </a:stretch>
        </p:blipFill>
        <p:spPr>
          <a:xfrm>
            <a:off x="480060" y="3991737"/>
            <a:ext cx="5532120" cy="2730759"/>
          </a:xfrm>
          <a:prstGeom prst="rect">
            <a:avLst/>
          </a:prstGeom>
        </p:spPr>
      </p:pic>
      <p:pic>
        <p:nvPicPr>
          <p:cNvPr id="9" name="Picture 8" descr="A graph with red and blue squares&#10;&#10;Description automatically generated">
            <a:extLst>
              <a:ext uri="{FF2B5EF4-FFF2-40B4-BE49-F238E27FC236}">
                <a16:creationId xmlns:a16="http://schemas.microsoft.com/office/drawing/2014/main" id="{1260034F-0091-38EE-3312-98B41813C409}"/>
              </a:ext>
            </a:extLst>
          </p:cNvPr>
          <p:cNvPicPr>
            <a:picLocks noChangeAspect="1"/>
          </p:cNvPicPr>
          <p:nvPr/>
        </p:nvPicPr>
        <p:blipFill>
          <a:blip r:embed="rId4"/>
          <a:stretch>
            <a:fillRect/>
          </a:stretch>
        </p:blipFill>
        <p:spPr>
          <a:xfrm>
            <a:off x="6248400" y="1172337"/>
            <a:ext cx="5631180" cy="272497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7C2724A4-7740-FF6E-7D64-1E7EEAFF550B}"/>
              </a:ext>
            </a:extLst>
          </p:cNvPr>
          <p:cNvPicPr>
            <a:picLocks noChangeAspect="1"/>
          </p:cNvPicPr>
          <p:nvPr/>
        </p:nvPicPr>
        <p:blipFill>
          <a:blip r:embed="rId5"/>
          <a:stretch>
            <a:fillRect/>
          </a:stretch>
        </p:blipFill>
        <p:spPr>
          <a:xfrm>
            <a:off x="6362700" y="3991737"/>
            <a:ext cx="5646420" cy="2833292"/>
          </a:xfrm>
          <a:prstGeom prst="rect">
            <a:avLst/>
          </a:prstGeom>
        </p:spPr>
      </p:pic>
    </p:spTree>
    <p:extLst>
      <p:ext uri="{BB962C8B-B14F-4D97-AF65-F5344CB8AC3E}">
        <p14:creationId xmlns:p14="http://schemas.microsoft.com/office/powerpoint/2010/main" val="3911999259"/>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{F06A2811-41B2-40A8-9238-5970BA13FD5C}tf33968143_win32</Template>
  <TotalTime>71</TotalTime>
  <Words>691</Words>
  <Application>Microsoft Office PowerPoint</Application>
  <PresentationFormat>Widescreen</PresentationFormat>
  <Paragraphs>128</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Bankruptcy prevention</vt:lpstr>
      <vt:lpstr>Group Members</vt:lpstr>
      <vt:lpstr> objective</vt:lpstr>
      <vt:lpstr>Introduction</vt:lpstr>
      <vt:lpstr>Project architecture</vt:lpstr>
      <vt:lpstr>Data insights</vt:lpstr>
      <vt:lpstr>Data Transformation </vt:lpstr>
      <vt:lpstr>Data visualization</vt:lpstr>
      <vt:lpstr>Data visualization</vt:lpstr>
      <vt:lpstr>Data visualization</vt:lpstr>
      <vt:lpstr>Model evaluation</vt:lpstr>
      <vt:lpstr>Logistic Regression Model evaluation </vt:lpstr>
      <vt:lpstr>Deployment</vt:lpstr>
      <vt:lpstr>Challenges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prevention</dc:title>
  <dc:creator>Saurabh Khawal - Network</dc:creator>
  <cp:lastModifiedBy>Saurabh Khawal - Network</cp:lastModifiedBy>
  <cp:revision>264</cp:revision>
  <dcterms:created xsi:type="dcterms:W3CDTF">2024-02-19T17:14:51Z</dcterms:created>
  <dcterms:modified xsi:type="dcterms:W3CDTF">2024-02-24T07:18:08Z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